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12192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1_picture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130" y="1600000"/>
            <a:ext cx="11238865" cy="8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200" b="0">
                <a:solidFill>
                  <a:srgbClr val="FFFFFF"/>
                </a:solidFill>
                <a:latin typeface="微软雅黑"/>
              </a:defRPr>
            </a:pPr>
            <a:r>
              <a:t>二季度销售团队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5130" y="2300000"/>
            <a:ext cx="11238865" cy="10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4400" b="1">
                <a:solidFill>
                  <a:srgbClr val="FFFFFF"/>
                </a:solidFill>
                <a:latin typeface="微软雅黑"/>
              </a:defRPr>
            </a:pPr>
            <a:r>
              <a:t>可落地执行方案及考核机制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5130" y="3500000"/>
            <a:ext cx="11238865" cy="5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 b="0">
                <a:solidFill>
                  <a:srgbClr val="FFFFFF"/>
                </a:solidFill>
                <a:latin typeface="微软雅黑"/>
              </a:defRPr>
            </a:pPr>
            <a:r>
              <a:t>2026年4月 — 6月  |  10个阶段 · 30+项任务 · 5维考核 · 4级评定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2_图片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lide2_图片_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"/>
            <a:ext cx="12189460" cy="68573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0505" y="278973"/>
            <a:ext cx="9835377" cy="46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800" b="1">
                <a:solidFill>
                  <a:srgbClr val="1B3A5C"/>
                </a:solidFill>
                <a:latin typeface="微软雅黑"/>
              </a:defRPr>
            </a:pPr>
            <a:r>
              <a:t>顾问能力等级评定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0000" y="900000"/>
            <a:ext cx="2700000" cy="35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 b="1">
                <a:solidFill>
                  <a:srgbClr val="38A169"/>
                </a:solidFill>
                <a:latin typeface="微软雅黑"/>
              </a:defRPr>
            </a:pPr>
            <a:r>
              <a:t>高级顾问 ★★★   ≥90分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000" y="1400000"/>
            <a:ext cx="2700000" cy="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>
                <a:solidFill>
                  <a:srgbClr val="38A169"/>
                </a:solidFill>
                <a:latin typeface="微软雅黑"/>
              </a:defRPr>
            </a:pPr>
            <a:r>
              <a:t>能力要求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000" y="1620000"/>
            <a:ext cx="2700000" cy="8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0">
                <a:solidFill>
                  <a:srgbClr val="2D3748"/>
                </a:solidFill>
                <a:latin typeface="微软雅黑"/>
              </a:defRPr>
            </a:pPr>
            <a:r>
              <a:t>全系产品精通</a:t>
            </a:r>
            <a:br/>
            <a:r>
              <a:t>话术一次性通过</a:t>
            </a:r>
            <a:br/>
            <a:r>
              <a:t>流程评分≥90</a:t>
            </a:r>
            <a:br/>
            <a:r>
              <a:t>线索转化TOP20%</a:t>
            </a:r>
            <a:br/>
            <a:r>
              <a:t>五感/惊喜方案优秀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0000" y="2500000"/>
            <a:ext cx="2700000" cy="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>
                <a:solidFill>
                  <a:srgbClr val="38A169"/>
                </a:solidFill>
                <a:latin typeface="微软雅黑"/>
              </a:defRPr>
            </a:pPr>
            <a:r>
              <a:t>对应权益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0000" y="2720000"/>
            <a:ext cx="2700000" cy="8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0">
                <a:solidFill>
                  <a:srgbClr val="2D3748"/>
                </a:solidFill>
                <a:latin typeface="微软雅黑"/>
              </a:defRPr>
            </a:pPr>
            <a:r>
              <a:t>绩效系数1.3</a:t>
            </a:r>
            <a:br/>
            <a:r>
              <a:t>优先品牌培训</a:t>
            </a:r>
            <a:br/>
            <a:r>
              <a:t>带教补贴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0000" y="3600000"/>
            <a:ext cx="2700000" cy="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>
                <a:solidFill>
                  <a:srgbClr val="38A169"/>
                </a:solidFill>
                <a:latin typeface="微软雅黑"/>
              </a:defRPr>
            </a:pPr>
            <a:r>
              <a:t>晋升条件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0000" y="3820000"/>
            <a:ext cx="2700000" cy="8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0">
                <a:solidFill>
                  <a:srgbClr val="2D3748"/>
                </a:solidFill>
                <a:latin typeface="微软雅黑"/>
              </a:defRPr>
            </a:pPr>
            <a:r>
              <a:t>连续2月≥90</a:t>
            </a:r>
            <a:br/>
            <a:r>
              <a:t>销量≥110%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0000" y="4700000"/>
            <a:ext cx="2700000" cy="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>
                <a:solidFill>
                  <a:srgbClr val="38A169"/>
                </a:solidFill>
                <a:latin typeface="微软雅黑"/>
              </a:defRPr>
            </a:pPr>
            <a:r>
              <a:t>降级条件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0000" y="4920000"/>
            <a:ext cx="2700000" cy="8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0">
                <a:solidFill>
                  <a:srgbClr val="2D3748"/>
                </a:solidFill>
                <a:latin typeface="微软雅黑"/>
              </a:defRPr>
            </a:pPr>
            <a:r>
              <a:t>连续2月&lt;85</a:t>
            </a:r>
            <a:br/>
            <a:r>
              <a:t>或重大客诉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00000" y="900000"/>
            <a:ext cx="2700000" cy="35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 b="1">
                <a:solidFill>
                  <a:srgbClr val="2D6A9F"/>
                </a:solidFill>
                <a:latin typeface="微软雅黑"/>
              </a:defRPr>
            </a:pPr>
            <a:r>
              <a:t>中级顾问 ★★   75-89分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00000" y="1400000"/>
            <a:ext cx="2700000" cy="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>
                <a:solidFill>
                  <a:srgbClr val="2D6A9F"/>
                </a:solidFill>
                <a:latin typeface="微软雅黑"/>
              </a:defRPr>
            </a:pPr>
            <a:r>
              <a:t>能力要求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00000" y="1620000"/>
            <a:ext cx="2700000" cy="8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0">
                <a:solidFill>
                  <a:srgbClr val="2D3748"/>
                </a:solidFill>
                <a:latin typeface="微软雅黑"/>
              </a:defRPr>
            </a:pPr>
            <a:r>
              <a:t>主力车型熟练</a:t>
            </a:r>
            <a:br/>
            <a:r>
              <a:t>话术通过率≥90%</a:t>
            </a:r>
            <a:br/>
            <a:r>
              <a:t>流程评分≥80</a:t>
            </a:r>
            <a:br/>
            <a:r>
              <a:t>体验方案合格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00000" y="2500000"/>
            <a:ext cx="2700000" cy="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>
                <a:solidFill>
                  <a:srgbClr val="2D6A9F"/>
                </a:solidFill>
                <a:latin typeface="微软雅黑"/>
              </a:defRPr>
            </a:pPr>
            <a:r>
              <a:t>对应权益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00000" y="2720000"/>
            <a:ext cx="2700000" cy="8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0">
                <a:solidFill>
                  <a:srgbClr val="2D3748"/>
                </a:solidFill>
                <a:latin typeface="微软雅黑"/>
              </a:defRPr>
            </a:pPr>
            <a:r>
              <a:t>绩效系数1.0</a:t>
            </a:r>
            <a:br/>
            <a:r>
              <a:t>常规培训参与</a:t>
            </a:r>
            <a:br/>
            <a:r>
              <a:t>晋级通道开放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00000" y="3600000"/>
            <a:ext cx="2700000" cy="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>
                <a:solidFill>
                  <a:srgbClr val="2D6A9F"/>
                </a:solidFill>
                <a:latin typeface="微软雅黑"/>
              </a:defRPr>
            </a:pPr>
            <a:r>
              <a:t>晋升条件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00000" y="3820000"/>
            <a:ext cx="2700000" cy="8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0">
                <a:solidFill>
                  <a:srgbClr val="2D3748"/>
                </a:solidFill>
                <a:latin typeface="微软雅黑"/>
              </a:defRPr>
            </a:pPr>
            <a:r>
              <a:t>连续2月≥75</a:t>
            </a:r>
            <a:br/>
            <a:r>
              <a:t>销量≥100%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00000" y="4700000"/>
            <a:ext cx="2700000" cy="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>
                <a:solidFill>
                  <a:srgbClr val="2D6A9F"/>
                </a:solidFill>
                <a:latin typeface="微软雅黑"/>
              </a:defRPr>
            </a:pPr>
            <a:r>
              <a:t>降级条件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00000" y="4920000"/>
            <a:ext cx="2700000" cy="8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0">
                <a:solidFill>
                  <a:srgbClr val="2D3748"/>
                </a:solidFill>
                <a:latin typeface="微软雅黑"/>
              </a:defRPr>
            </a:pPr>
            <a:r>
              <a:t>连续2月&lt;70</a:t>
            </a:r>
            <a:br/>
            <a:r>
              <a:t>考核2次不合格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50000" y="900000"/>
            <a:ext cx="2700000" cy="35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 b="1">
                <a:solidFill>
                  <a:srgbClr val="E8792F"/>
                </a:solidFill>
                <a:latin typeface="微软雅黑"/>
              </a:defRPr>
            </a:pPr>
            <a:r>
              <a:t>初级顾问 ★   60-74分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50000" y="1400000"/>
            <a:ext cx="2700000" cy="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>
                <a:solidFill>
                  <a:srgbClr val="E8792F"/>
                </a:solidFill>
                <a:latin typeface="微软雅黑"/>
              </a:defRPr>
            </a:pPr>
            <a:r>
              <a:t>能力要求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50000" y="1620000"/>
            <a:ext cx="2700000" cy="8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0">
                <a:solidFill>
                  <a:srgbClr val="2D3748"/>
                </a:solidFill>
                <a:latin typeface="微软雅黑"/>
              </a:defRPr>
            </a:pPr>
            <a:r>
              <a:t>基础产品掌握</a:t>
            </a:r>
            <a:br/>
            <a:r>
              <a:t>流程基本规范</a:t>
            </a:r>
            <a:br/>
            <a:r>
              <a:t>线索跟进及时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50000" y="2500000"/>
            <a:ext cx="2700000" cy="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>
                <a:solidFill>
                  <a:srgbClr val="E8792F"/>
                </a:solidFill>
                <a:latin typeface="微软雅黑"/>
              </a:defRPr>
            </a:pPr>
            <a:r>
              <a:t>对应权益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50000" y="2720000"/>
            <a:ext cx="2700000" cy="8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0">
                <a:solidFill>
                  <a:srgbClr val="2D3748"/>
                </a:solidFill>
                <a:latin typeface="微软雅黑"/>
              </a:defRPr>
            </a:pPr>
            <a:r>
              <a:t>绩效系数0.8</a:t>
            </a:r>
            <a:br/>
            <a:r>
              <a:t>强制补强培训</a:t>
            </a:r>
            <a:br/>
            <a:r>
              <a:t>师傅带教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50000" y="3600000"/>
            <a:ext cx="2700000" cy="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>
                <a:solidFill>
                  <a:srgbClr val="E8792F"/>
                </a:solidFill>
                <a:latin typeface="微软雅黑"/>
              </a:defRPr>
            </a:pPr>
            <a:r>
              <a:t>晋升条件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50000" y="3820000"/>
            <a:ext cx="2700000" cy="8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0">
                <a:solidFill>
                  <a:srgbClr val="2D3748"/>
                </a:solidFill>
                <a:latin typeface="微软雅黑"/>
              </a:defRPr>
            </a:pPr>
            <a:r>
              <a:t>评分≥75</a:t>
            </a:r>
            <a:br/>
            <a:r>
              <a:t>考核全部合格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50000" y="4700000"/>
            <a:ext cx="2700000" cy="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>
                <a:solidFill>
                  <a:srgbClr val="E8792F"/>
                </a:solidFill>
                <a:latin typeface="微软雅黑"/>
              </a:defRPr>
            </a:pPr>
            <a:r>
              <a:t>降级条件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50000" y="4920000"/>
            <a:ext cx="2700000" cy="8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0">
                <a:solidFill>
                  <a:srgbClr val="2D3748"/>
                </a:solidFill>
                <a:latin typeface="微软雅黑"/>
              </a:defRPr>
            </a:pPr>
            <a:r>
              <a:t>连续2月&lt;60</a:t>
            </a:r>
            <a:br/>
            <a:r>
              <a:t>启动淘汰预警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200000" y="900000"/>
            <a:ext cx="2700000" cy="35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 b="1">
                <a:solidFill>
                  <a:srgbClr val="E53E3E"/>
                </a:solidFill>
                <a:latin typeface="微软雅黑"/>
              </a:defRPr>
            </a:pPr>
            <a:r>
              <a:t>待提升   &lt;60分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200000" y="1400000"/>
            <a:ext cx="2700000" cy="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>
                <a:solidFill>
                  <a:srgbClr val="E53E3E"/>
                </a:solidFill>
                <a:latin typeface="微软雅黑"/>
              </a:defRPr>
            </a:pPr>
            <a:r>
              <a:t>能力要求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200000" y="1620000"/>
            <a:ext cx="2700000" cy="8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0">
                <a:solidFill>
                  <a:srgbClr val="2D3748"/>
                </a:solidFill>
                <a:latin typeface="微软雅黑"/>
              </a:defRPr>
            </a:pPr>
            <a:r>
              <a:t>产品知识薄弱</a:t>
            </a:r>
            <a:br/>
            <a:r>
              <a:t>考核多次不合格</a:t>
            </a:r>
            <a:br/>
            <a:r>
              <a:t>流程不规范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200000" y="2500000"/>
            <a:ext cx="2700000" cy="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>
                <a:solidFill>
                  <a:srgbClr val="E53E3E"/>
                </a:solidFill>
                <a:latin typeface="微软雅黑"/>
              </a:defRPr>
            </a:pPr>
            <a:r>
              <a:t>对应权益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200000" y="2720000"/>
            <a:ext cx="2700000" cy="8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0">
                <a:solidFill>
                  <a:srgbClr val="2D3748"/>
                </a:solidFill>
                <a:latin typeface="微软雅黑"/>
              </a:defRPr>
            </a:pPr>
            <a:r>
              <a:t>绩效系数0.6</a:t>
            </a:r>
            <a:br/>
            <a:r>
              <a:t>限期1月整改</a:t>
            </a:r>
            <a:br/>
            <a:r>
              <a:t>专项辅导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200000" y="3600000"/>
            <a:ext cx="2700000" cy="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>
                <a:solidFill>
                  <a:srgbClr val="E53E3E"/>
                </a:solidFill>
                <a:latin typeface="微软雅黑"/>
              </a:defRPr>
            </a:pPr>
            <a:r>
              <a:t>晋升条件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200000" y="3820000"/>
            <a:ext cx="2700000" cy="8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0">
                <a:solidFill>
                  <a:srgbClr val="2D3748"/>
                </a:solidFill>
                <a:latin typeface="微软雅黑"/>
              </a:defRPr>
            </a:pPr>
            <a:r>
              <a:t>整改期评分≥60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200000" y="4700000"/>
            <a:ext cx="2700000" cy="2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1">
                <a:solidFill>
                  <a:srgbClr val="E53E3E"/>
                </a:solidFill>
                <a:latin typeface="微软雅黑"/>
              </a:defRPr>
            </a:pPr>
            <a:r>
              <a:t>降级条件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00000" y="4920000"/>
            <a:ext cx="2700000" cy="8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0">
                <a:solidFill>
                  <a:srgbClr val="2D3748"/>
                </a:solidFill>
                <a:latin typeface="微软雅黑"/>
              </a:defRPr>
            </a:pPr>
            <a:r>
              <a:t>期满仍&lt;60</a:t>
            </a:r>
            <a:br/>
            <a:r>
              <a:t>岗位调整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2_图片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lide2_图片_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"/>
            <a:ext cx="12189460" cy="68573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0505" y="278973"/>
            <a:ext cx="9835377" cy="46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800" b="1">
                <a:solidFill>
                  <a:srgbClr val="1B3A5C"/>
                </a:solidFill>
                <a:latin typeface="微软雅黑"/>
              </a:defRPr>
            </a:pPr>
            <a:r>
              <a:t>Q2考核关键节点日历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00000" y="950000"/>
          <a:ext cx="11399999" cy="42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333"/>
                <a:gridCol w="3546666"/>
                <a:gridCol w="1520000"/>
                <a:gridCol w="2280000"/>
                <a:gridCol w="2660000"/>
              </a:tblGrid>
              <a:tr h="420000">
                <a:tc>
                  <a:txBody>
                    <a:bodyPr/>
                    <a:lstStyle/>
                    <a:p>
                      <a:pPr algn="ctr">
                        <a:defRPr sz="10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日期</a:t>
                      </a:r>
                    </a:p>
                  </a:txBody>
                  <a:tcPr anchor="ctr"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考核事项</a:t>
                      </a:r>
                    </a:p>
                  </a:txBody>
                  <a:tcPr anchor="ctr"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方式</a:t>
                      </a:r>
                    </a:p>
                  </a:txBody>
                  <a:tcPr anchor="ctr"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达标标准</a:t>
                      </a:r>
                    </a:p>
                  </a:txBody>
                  <a:tcPr anchor="ctr"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不达标处理</a:t>
                      </a:r>
                    </a:p>
                  </a:txBody>
                  <a:tcPr anchor="ctr">
                    <a:solidFill>
                      <a:srgbClr val="1B3A5C"/>
                    </a:solidFill>
                  </a:tcPr>
                </a:tc>
              </a:tr>
              <a:tr h="420000"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4.14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第一周期综合考核（缤果S/星光/荣光）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线上+线下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线上≥80 线下≥75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3日内补考</a:t>
                      </a:r>
                    </a:p>
                  </a:txBody>
                  <a:tcPr anchor="ctr"/>
                </a:tc>
              </a:tr>
              <a:tr h="420000"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4.15-4.21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接待流程验收 + 560/730检核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实操+口述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平均分≥80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限期整改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</a:tr>
              <a:tr h="420000"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5.6-5.10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第二周期综合考核（线索+话术）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线上+线下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线上≥80 线下≥75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3日内补考</a:t>
                      </a:r>
                    </a:p>
                  </a:txBody>
                  <a:tcPr anchor="ctr"/>
                </a:tc>
              </a:tr>
              <a:tr h="420000"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5.6-5.10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扬光话术逐人检核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逐人过关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卖点覆盖100%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当日复训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</a:tr>
              <a:tr h="420000"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5.13-5.19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五感体验方案评审 + 宏光EV话术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方案评审+口述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方案通过 口述100%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限期修改</a:t>
                      </a:r>
                    </a:p>
                  </a:txBody>
                  <a:tcPr anchor="ctr"/>
                </a:tc>
              </a:tr>
              <a:tr h="420000"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5.20-5.30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惊喜时刻方案落地检查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暗访+反馈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暗访≥85分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限期整改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</a:tr>
              <a:tr h="420000"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6.1-6.15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标杆店机制建立 + 产品/话术检核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评审+口述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方案通过 全员通过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限期整改</a:t>
                      </a:r>
                    </a:p>
                  </a:txBody>
                  <a:tcPr anchor="ctr"/>
                </a:tc>
              </a:tr>
              <a:tr h="420000"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6.16-6.30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标杆店初评 + 顾问评定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综合评审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按方案打分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反馈改进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</a:tr>
              <a:tr h="420000"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6月底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Q2总结 + 评定结果公示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述职汇报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完成率≥90%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Q3改进计划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2_图片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lide2_图片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5535" y="1500000"/>
            <a:ext cx="7000000" cy="15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7200" b="1">
                <a:solidFill>
                  <a:srgbClr val="1B3A5C"/>
                </a:solidFill>
                <a:latin typeface="微软雅黑"/>
              </a:defRPr>
            </a:pPr>
            <a:r>
              <a:t>THANKS!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05535" y="3200000"/>
            <a:ext cx="7000000" cy="6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000" b="0">
                <a:solidFill>
                  <a:srgbClr val="718096"/>
                </a:solidFill>
                <a:latin typeface="微软雅黑"/>
              </a:defRPr>
            </a:pPr>
            <a:r>
              <a:t>执行落地 · 对镜考核 · 持续精进</a:t>
            </a:r>
          </a:p>
        </p:txBody>
      </p:sp>
      <p:pic>
        <p:nvPicPr>
          <p:cNvPr id="6" name="Picture 5" descr="slide5_picture_19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010" y="4493260"/>
            <a:ext cx="4058285" cy="15157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2_图片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lide2_图片_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"/>
            <a:ext cx="12189460" cy="68573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0505" y="278973"/>
            <a:ext cx="9835377" cy="46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800" b="1">
                <a:solidFill>
                  <a:srgbClr val="1B3A5C"/>
                </a:solidFill>
                <a:latin typeface="微软雅黑"/>
              </a:defRPr>
            </a:pPr>
            <a:r>
              <a:t>方案总览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0505" y="1100000"/>
            <a:ext cx="9000000" cy="45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000" b="1">
                <a:solidFill>
                  <a:srgbClr val="2D6A9F"/>
                </a:solidFill>
                <a:latin typeface="微软雅黑"/>
              </a:defRPr>
            </a:pPr>
            <a:r>
              <a:t>10个执行阶段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0505" y="1580000"/>
            <a:ext cx="9000000" cy="4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200" b="0">
                <a:solidFill>
                  <a:srgbClr val="718096"/>
                </a:solidFill>
                <a:latin typeface="微软雅黑"/>
              </a:defRPr>
            </a:pPr>
            <a:r>
              <a:t>启动培训→销售技巧→考核→乘用化→线索→五感体验→峰值管理→体系建设→收官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0505" y="2400000"/>
            <a:ext cx="9000000" cy="45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000" b="1">
                <a:solidFill>
                  <a:srgbClr val="38A169"/>
                </a:solidFill>
                <a:latin typeface="微软雅黑"/>
              </a:defRPr>
            </a:pPr>
            <a:r>
              <a:t>30+项具体任务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0505" y="2880000"/>
            <a:ext cx="9000000" cy="4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200" b="0">
                <a:solidFill>
                  <a:srgbClr val="718096"/>
                </a:solidFill>
                <a:latin typeface="微软雅黑"/>
              </a:defRPr>
            </a:pPr>
            <a:r>
              <a:t>每项明确执行内容、标准/要求、责任人、交付物、验收方式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0505" y="3700000"/>
            <a:ext cx="9000000" cy="45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000" b="1">
                <a:solidFill>
                  <a:srgbClr val="E8792F"/>
                </a:solidFill>
                <a:latin typeface="微软雅黑"/>
              </a:defRPr>
            </a:pPr>
            <a:r>
              <a:t>5维考核体系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0505" y="4180000"/>
            <a:ext cx="9000000" cy="4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200" b="0">
                <a:solidFill>
                  <a:srgbClr val="718096"/>
                </a:solidFill>
                <a:latin typeface="微软雅黑"/>
              </a:defRPr>
            </a:pPr>
            <a:r>
              <a:t>产品知识25% · 流程执行25% · 线索管理20% · 体验创新15% · 成长发展15%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0505" y="5000000"/>
            <a:ext cx="9000000" cy="45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000" b="1">
                <a:solidFill>
                  <a:srgbClr val="805AD5"/>
                </a:solidFill>
                <a:latin typeface="微软雅黑"/>
              </a:defRPr>
            </a:pPr>
            <a:r>
              <a:t>4级顾问评定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0505" y="5480000"/>
            <a:ext cx="9000000" cy="4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200" b="0">
                <a:solidFill>
                  <a:srgbClr val="718096"/>
                </a:solidFill>
                <a:latin typeface="微软雅黑"/>
              </a:defRPr>
            </a:pPr>
            <a:r>
              <a:t>高级(≥90) · 中级(75-89) · 初级(60-74) · 待提升(&lt;60)，挂钩绩效与晋升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2_图片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lide2_图片_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"/>
            <a:ext cx="12189460" cy="68573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0505" y="278973"/>
            <a:ext cx="9835377" cy="46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800" b="1">
                <a:solidFill>
                  <a:srgbClr val="1B3A5C"/>
                </a:solidFill>
                <a:latin typeface="微软雅黑"/>
              </a:defRPr>
            </a:pPr>
            <a:r>
              <a:t>执行方案详情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00" y="900000"/>
            <a:ext cx="5500000" cy="38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 b="1">
                <a:solidFill>
                  <a:srgbClr val="2D6A9F"/>
                </a:solidFill>
                <a:latin typeface="微软雅黑"/>
              </a:defRPr>
            </a:pPr>
            <a:r>
              <a:t>启动培训  4.3—4.7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0000" y="1350000"/>
          <a:ext cx="5499998" cy="215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618"/>
                <a:gridCol w="1984536"/>
                <a:gridCol w="1701030"/>
                <a:gridCol w="793814"/>
              </a:tblGrid>
              <a:tr h="430000">
                <a:tc>
                  <a:txBody>
                    <a:bodyPr/>
                    <a:lstStyle/>
                    <a:p>
                      <a:pPr algn="ctr">
                        <a:defRPr sz="9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任务</a:t>
                      </a:r>
                    </a:p>
                  </a:txBody>
                  <a:tcPr anchor="ctr"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9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执行内容</a:t>
                      </a:r>
                    </a:p>
                  </a:txBody>
                  <a:tcPr anchor="ctr"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9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标准/要求</a:t>
                      </a:r>
                    </a:p>
                  </a:txBody>
                  <a:tcPr anchor="ctr"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9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责任人</a:t>
                      </a:r>
                    </a:p>
                  </a:txBody>
                  <a:tcPr anchor="ctr">
                    <a:solidFill>
                      <a:srgbClr val="1B3A5C"/>
                    </a:solidFill>
                  </a:tcPr>
                </a:tc>
              </a:tr>
              <a:tr h="430000">
                <a:tc>
                  <a:txBody>
                    <a:bodyPr/>
                    <a:lstStyle/>
                    <a:p>
                      <a:pPr algn="l">
                        <a:defRPr sz="800" b="1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体验/议价/交付流程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7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体验流程、议价流程、交付流程标准化培训及实战训练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700" b="0">
                          <a:solidFill>
                            <a:srgbClr val="2D6A9F"/>
                          </a:solidFill>
                          <a:latin typeface="微软雅黑"/>
                        </a:defRPr>
                      </a:pPr>
                      <a:r>
                        <a:t>全员参训≥2h / 流程SOP签收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 b="0">
                          <a:solidFill>
                            <a:srgbClr val="718096"/>
                          </a:solidFill>
                          <a:latin typeface="微软雅黑"/>
                        </a:defRPr>
                      </a:pPr>
                      <a:r>
                        <a:t>销售经理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</a:tr>
              <a:tr h="430000">
                <a:tc>
                  <a:txBody>
                    <a:bodyPr/>
                    <a:lstStyle/>
                    <a:p>
                      <a:pPr algn="l">
                        <a:defRPr sz="800" b="1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门店差异化服务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defRPr sz="7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门店差异化服务匹配方案（一店一策）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defRPr sz="700" b="0">
                          <a:solidFill>
                            <a:srgbClr val="2D6A9F"/>
                          </a:solidFill>
                          <a:latin typeface="微软雅黑"/>
                        </a:defRPr>
                      </a:pPr>
                      <a:r>
                        <a:t>每店输出1份方案含预算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 sz="800" b="0">
                          <a:solidFill>
                            <a:srgbClr val="718096"/>
                          </a:solidFill>
                          <a:latin typeface="微软雅黑"/>
                        </a:defRPr>
                      </a:pPr>
                      <a:r>
                        <a:t>店长</a:t>
                      </a:r>
                    </a:p>
                  </a:txBody>
                  <a:tcPr anchor="ctr"/>
                </a:tc>
              </a:tr>
              <a:tr h="430000">
                <a:tc>
                  <a:txBody>
                    <a:bodyPr/>
                    <a:lstStyle/>
                    <a:p>
                      <a:pPr algn="l">
                        <a:defRPr sz="800" b="1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星光L产品培训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7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星光L全系产品培训（配置/卖点/竞品/话术）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700" b="0">
                          <a:solidFill>
                            <a:srgbClr val="2D6A9F"/>
                          </a:solidFill>
                          <a:latin typeface="微软雅黑"/>
                        </a:defRPr>
                      </a:pPr>
                      <a:r>
                        <a:t>48h线上考核≥80分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 b="0">
                          <a:solidFill>
                            <a:srgbClr val="718096"/>
                          </a:solidFill>
                          <a:latin typeface="微软雅黑"/>
                        </a:defRPr>
                      </a:pPr>
                      <a:r>
                        <a:t>培训专员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</a:tr>
              <a:tr h="430000">
                <a:tc>
                  <a:txBody>
                    <a:bodyPr/>
                    <a:lstStyle/>
                    <a:p>
                      <a:pPr algn="l">
                        <a:defRPr sz="800" b="1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荣光EV产品培训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defRPr sz="7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荣光EV全系产品培训（新能源/补贴/话术）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defRPr sz="700" b="0">
                          <a:solidFill>
                            <a:srgbClr val="2D6A9F"/>
                          </a:solidFill>
                          <a:latin typeface="微软雅黑"/>
                        </a:defRPr>
                      </a:pPr>
                      <a:r>
                        <a:t>48h线上考核≥80分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 sz="800" b="0">
                          <a:solidFill>
                            <a:srgbClr val="718096"/>
                          </a:solidFill>
                          <a:latin typeface="微软雅黑"/>
                        </a:defRPr>
                      </a:pPr>
                      <a:r>
                        <a:t>培训专员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300000" y="900000"/>
            <a:ext cx="5500000" cy="38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 b="1">
                <a:solidFill>
                  <a:srgbClr val="2D6A9F"/>
                </a:solidFill>
                <a:latin typeface="微软雅黑"/>
              </a:defRPr>
            </a:pPr>
            <a:r>
              <a:t>销售技巧培训  4.7—4.13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300000" y="1350000"/>
          <a:ext cx="5499998" cy="15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618"/>
                <a:gridCol w="1984536"/>
                <a:gridCol w="1701030"/>
                <a:gridCol w="793814"/>
              </a:tblGrid>
              <a:tr h="520000">
                <a:tc>
                  <a:txBody>
                    <a:bodyPr/>
                    <a:lstStyle/>
                    <a:p>
                      <a:pPr algn="ctr">
                        <a:defRPr sz="9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任务</a:t>
                      </a:r>
                    </a:p>
                  </a:txBody>
                  <a:tcPr anchor="ctr"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9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执行内容</a:t>
                      </a:r>
                    </a:p>
                  </a:txBody>
                  <a:tcPr anchor="ctr"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9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标准/要求</a:t>
                      </a:r>
                    </a:p>
                  </a:txBody>
                  <a:tcPr anchor="ctr"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9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责任人</a:t>
                      </a:r>
                    </a:p>
                  </a:txBody>
                  <a:tcPr anchor="ctr">
                    <a:solidFill>
                      <a:srgbClr val="1B3A5C"/>
                    </a:solidFill>
                  </a:tcPr>
                </a:tc>
              </a:tr>
              <a:tr h="520000">
                <a:tc>
                  <a:txBody>
                    <a:bodyPr/>
                    <a:lstStyle/>
                    <a:p>
                      <a:pPr algn="l">
                        <a:defRPr sz="800" b="1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乘用化26项第一大项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7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乘用化26项第一大项系统培训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700" b="0">
                          <a:solidFill>
                            <a:srgbClr val="2D6A9F"/>
                          </a:solidFill>
                          <a:latin typeface="微软雅黑"/>
                        </a:defRPr>
                      </a:pPr>
                      <a:r>
                        <a:t>培训≥3h / 配套训练手册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 b="0">
                          <a:solidFill>
                            <a:srgbClr val="718096"/>
                          </a:solidFill>
                          <a:latin typeface="微软雅黑"/>
                        </a:defRPr>
                      </a:pPr>
                      <a:r>
                        <a:t>销售经理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</a:tr>
              <a:tr h="520000">
                <a:tc>
                  <a:txBody>
                    <a:bodyPr/>
                    <a:lstStyle/>
                    <a:p>
                      <a:pPr algn="l">
                        <a:defRPr sz="800" b="1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销售实战演练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defRPr sz="7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结合26项内容角色扮演+场景模拟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defRPr sz="700" b="0">
                          <a:solidFill>
                            <a:srgbClr val="2D6A9F"/>
                          </a:solidFill>
                          <a:latin typeface="微软雅黑"/>
                        </a:defRPr>
                      </a:pPr>
                      <a:r>
                        <a:t>每人≥1次完整演练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 sz="800" b="0">
                          <a:solidFill>
                            <a:srgbClr val="718096"/>
                          </a:solidFill>
                          <a:latin typeface="微软雅黑"/>
                        </a:defRPr>
                      </a:pPr>
                      <a:r>
                        <a:t>培训专员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2_图片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lide2_图片_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"/>
            <a:ext cx="12189460" cy="68573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0505" y="278973"/>
            <a:ext cx="9835377" cy="46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800" b="1">
                <a:solidFill>
                  <a:srgbClr val="1B3A5C"/>
                </a:solidFill>
                <a:latin typeface="微软雅黑"/>
              </a:defRPr>
            </a:pPr>
            <a:r>
              <a:t>执行方案详情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00" y="900000"/>
            <a:ext cx="5500000" cy="38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 b="1">
                <a:solidFill>
                  <a:srgbClr val="E53E3E"/>
                </a:solidFill>
                <a:latin typeface="微软雅黑"/>
              </a:defRPr>
            </a:pPr>
            <a:r>
              <a:t>第一周期考核+产品培训  4.14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0000" y="1350000"/>
          <a:ext cx="5499998" cy="2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618"/>
                <a:gridCol w="1984536"/>
                <a:gridCol w="1701030"/>
                <a:gridCol w="793814"/>
              </a:tblGrid>
              <a:tr h="520000">
                <a:tc>
                  <a:txBody>
                    <a:bodyPr/>
                    <a:lstStyle/>
                    <a:p>
                      <a:pPr algn="ctr">
                        <a:defRPr sz="9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任务</a:t>
                      </a:r>
                    </a:p>
                  </a:txBody>
                  <a:tcPr anchor="ctr"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9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执行内容</a:t>
                      </a:r>
                    </a:p>
                  </a:txBody>
                  <a:tcPr anchor="ctr"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9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标准/要求</a:t>
                      </a:r>
                    </a:p>
                  </a:txBody>
                  <a:tcPr anchor="ctr"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9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责任人</a:t>
                      </a:r>
                    </a:p>
                  </a:txBody>
                  <a:tcPr anchor="ctr">
                    <a:solidFill>
                      <a:srgbClr val="1B3A5C"/>
                    </a:solidFill>
                  </a:tcPr>
                </a:tc>
              </a:tr>
              <a:tr h="520000">
                <a:tc>
                  <a:txBody>
                    <a:bodyPr/>
                    <a:lstStyle/>
                    <a:p>
                      <a:pPr algn="l">
                        <a:defRPr sz="800" b="1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缤果S产品再培训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7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缤果S产品知识再培训（查漏补缺）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700" b="0">
                          <a:solidFill>
                            <a:srgbClr val="E53E3E"/>
                          </a:solidFill>
                          <a:latin typeface="微软雅黑"/>
                        </a:defRPr>
                      </a:pPr>
                      <a:r>
                        <a:t>全员参训 / 薄弱点强化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 b="0">
                          <a:solidFill>
                            <a:srgbClr val="718096"/>
                          </a:solidFill>
                          <a:latin typeface="微软雅黑"/>
                        </a:defRPr>
                      </a:pPr>
                      <a:r>
                        <a:t>培训专员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</a:tr>
              <a:tr h="520000">
                <a:tc>
                  <a:txBody>
                    <a:bodyPr/>
                    <a:lstStyle/>
                    <a:p>
                      <a:pPr algn="l">
                        <a:defRPr sz="800" b="1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星光560产品培训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defRPr sz="7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星光560产品培训（配置/场景卖点/竞品）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defRPr sz="700" b="0">
                          <a:solidFill>
                            <a:srgbClr val="E53E3E"/>
                          </a:solidFill>
                          <a:latin typeface="微软雅黑"/>
                        </a:defRPr>
                      </a:pPr>
                      <a:r>
                        <a:t>培训≥1.5h / 话术卡发放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 sz="800" b="0">
                          <a:solidFill>
                            <a:srgbClr val="718096"/>
                          </a:solidFill>
                          <a:latin typeface="微软雅黑"/>
                        </a:defRPr>
                      </a:pPr>
                      <a:r>
                        <a:t>培训专员</a:t>
                      </a:r>
                    </a:p>
                  </a:txBody>
                  <a:tcPr anchor="ctr"/>
                </a:tc>
              </a:tr>
              <a:tr h="520000">
                <a:tc>
                  <a:txBody>
                    <a:bodyPr/>
                    <a:lstStyle/>
                    <a:p>
                      <a:pPr algn="l">
                        <a:defRPr sz="800" b="1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第一周期综合考核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7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综合考核（线上+线下）：流程+产品知识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700" b="0">
                          <a:solidFill>
                            <a:srgbClr val="E53E3E"/>
                          </a:solidFill>
                          <a:latin typeface="微软雅黑"/>
                        </a:defRPr>
                      </a:pPr>
                      <a:r>
                        <a:t>线上≥80 / 线下实操≥75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 b="0">
                          <a:solidFill>
                            <a:srgbClr val="718096"/>
                          </a:solidFill>
                          <a:latin typeface="微软雅黑"/>
                        </a:defRPr>
                      </a:pPr>
                      <a:r>
                        <a:t>销售经理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300000" y="900000"/>
            <a:ext cx="5500000" cy="38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 b="1">
                <a:solidFill>
                  <a:srgbClr val="38A169"/>
                </a:solidFill>
                <a:latin typeface="微软雅黑"/>
              </a:defRPr>
            </a:pPr>
            <a:r>
              <a:t>乘用化第二大项  4.15—4.21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300000" y="1350000"/>
          <a:ext cx="5499998" cy="215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618"/>
                <a:gridCol w="1984536"/>
                <a:gridCol w="1701030"/>
                <a:gridCol w="793814"/>
              </a:tblGrid>
              <a:tr h="430000">
                <a:tc>
                  <a:txBody>
                    <a:bodyPr/>
                    <a:lstStyle/>
                    <a:p>
                      <a:pPr algn="ctr">
                        <a:defRPr sz="9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任务</a:t>
                      </a:r>
                    </a:p>
                  </a:txBody>
                  <a:tcPr anchor="ctr"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9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执行内容</a:t>
                      </a:r>
                    </a:p>
                  </a:txBody>
                  <a:tcPr anchor="ctr"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9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标准/要求</a:t>
                      </a:r>
                    </a:p>
                  </a:txBody>
                  <a:tcPr anchor="ctr"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9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责任人</a:t>
                      </a:r>
                    </a:p>
                  </a:txBody>
                  <a:tcPr anchor="ctr">
                    <a:solidFill>
                      <a:srgbClr val="1B3A5C"/>
                    </a:solidFill>
                  </a:tcPr>
                </a:tc>
              </a:tr>
              <a:tr h="430000">
                <a:tc>
                  <a:txBody>
                    <a:bodyPr/>
                    <a:lstStyle/>
                    <a:p>
                      <a:pPr algn="l">
                        <a:defRPr sz="800" b="1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接待流程培训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7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乘用化第二大项：接待流程标准化深度培训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700" b="0">
                          <a:solidFill>
                            <a:srgbClr val="38A169"/>
                          </a:solidFill>
                          <a:latin typeface="微软雅黑"/>
                        </a:defRPr>
                      </a:pPr>
                      <a:r>
                        <a:t>全流程SOP签收+实操评分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 b="0">
                          <a:solidFill>
                            <a:srgbClr val="718096"/>
                          </a:solidFill>
                          <a:latin typeface="微软雅黑"/>
                        </a:defRPr>
                      </a:pPr>
                      <a:r>
                        <a:t>销售经理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</a:tr>
              <a:tr h="430000">
                <a:tc>
                  <a:txBody>
                    <a:bodyPr/>
                    <a:lstStyle/>
                    <a:p>
                      <a:pPr algn="l">
                        <a:defRPr sz="800" b="1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门店差异化服务匹配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defRPr sz="7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门店差异化服务方案复盘+优化迭代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defRPr sz="700" b="0">
                          <a:solidFill>
                            <a:srgbClr val="38A169"/>
                          </a:solidFill>
                          <a:latin typeface="微软雅黑"/>
                        </a:defRPr>
                      </a:pPr>
                      <a:r>
                        <a:t>暗访评分≥85分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 sz="800" b="0">
                          <a:solidFill>
                            <a:srgbClr val="718096"/>
                          </a:solidFill>
                          <a:latin typeface="微软雅黑"/>
                        </a:defRPr>
                      </a:pPr>
                      <a:r>
                        <a:t>店长</a:t>
                      </a:r>
                    </a:p>
                  </a:txBody>
                  <a:tcPr anchor="ctr"/>
                </a:tc>
              </a:tr>
              <a:tr h="430000">
                <a:tc>
                  <a:txBody>
                    <a:bodyPr/>
                    <a:lstStyle/>
                    <a:p>
                      <a:pPr algn="l">
                        <a:defRPr sz="800" b="1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优秀案例分享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7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乘用化体验优秀案例分享会（跨店交流）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700" b="0">
                          <a:solidFill>
                            <a:srgbClr val="38A169"/>
                          </a:solidFill>
                          <a:latin typeface="微软雅黑"/>
                        </a:defRPr>
                      </a:pPr>
                      <a:r>
                        <a:t>每店推荐≥1个案例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 b="0">
                          <a:solidFill>
                            <a:srgbClr val="718096"/>
                          </a:solidFill>
                          <a:latin typeface="微软雅黑"/>
                        </a:defRPr>
                      </a:pPr>
                      <a:r>
                        <a:t>培训专员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</a:tr>
              <a:tr h="430000">
                <a:tc>
                  <a:txBody>
                    <a:bodyPr/>
                    <a:lstStyle/>
                    <a:p>
                      <a:pPr algn="l">
                        <a:defRPr sz="800" b="1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560/730产品检核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defRPr sz="7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星光560/730产品检核（一对一口述）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defRPr sz="700" b="0">
                          <a:solidFill>
                            <a:srgbClr val="38A169"/>
                          </a:solidFill>
                          <a:latin typeface="微软雅黑"/>
                        </a:defRPr>
                      </a:pPr>
                      <a:r>
                        <a:t>随机5题 正确率≥80%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 sz="800" b="0">
                          <a:solidFill>
                            <a:srgbClr val="718096"/>
                          </a:solidFill>
                          <a:latin typeface="微软雅黑"/>
                        </a:defRPr>
                      </a:pPr>
                      <a:r>
                        <a:t>培训专员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2_图片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lide2_图片_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"/>
            <a:ext cx="12189460" cy="68573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0505" y="278973"/>
            <a:ext cx="9835377" cy="46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800" b="1">
                <a:solidFill>
                  <a:srgbClr val="1B3A5C"/>
                </a:solidFill>
                <a:latin typeface="微软雅黑"/>
              </a:defRPr>
            </a:pPr>
            <a:r>
              <a:t>执行方案详情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00" y="900000"/>
            <a:ext cx="5500000" cy="38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 b="1">
                <a:solidFill>
                  <a:srgbClr val="805AD5"/>
                </a:solidFill>
                <a:latin typeface="微软雅黑"/>
              </a:defRPr>
            </a:pPr>
            <a:r>
              <a:t>线索模块培训  4.23—4.30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0000" y="1350000"/>
          <a:ext cx="5499998" cy="2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618"/>
                <a:gridCol w="1984536"/>
                <a:gridCol w="1701030"/>
                <a:gridCol w="793814"/>
              </a:tblGrid>
              <a:tr h="520000">
                <a:tc>
                  <a:txBody>
                    <a:bodyPr/>
                    <a:lstStyle/>
                    <a:p>
                      <a:pPr algn="ctr">
                        <a:defRPr sz="9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任务</a:t>
                      </a:r>
                    </a:p>
                  </a:txBody>
                  <a:tcPr anchor="ctr"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9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执行内容</a:t>
                      </a:r>
                    </a:p>
                  </a:txBody>
                  <a:tcPr anchor="ctr"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9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标准/要求</a:t>
                      </a:r>
                    </a:p>
                  </a:txBody>
                  <a:tcPr anchor="ctr"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9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责任人</a:t>
                      </a:r>
                    </a:p>
                  </a:txBody>
                  <a:tcPr anchor="ctr">
                    <a:solidFill>
                      <a:srgbClr val="1B3A5C"/>
                    </a:solidFill>
                  </a:tcPr>
                </a:tc>
              </a:tr>
              <a:tr h="520000">
                <a:tc>
                  <a:txBody>
                    <a:bodyPr/>
                    <a:lstStyle/>
                    <a:p>
                      <a:pPr algn="l">
                        <a:defRPr sz="800" b="1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线索模块培训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7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26项第一大项：线索模块（获取→分配→跟进→转化）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700" b="0">
                          <a:solidFill>
                            <a:srgbClr val="805AD5"/>
                          </a:solidFill>
                          <a:latin typeface="微软雅黑"/>
                        </a:defRPr>
                      </a:pPr>
                      <a:r>
                        <a:t>培训≥2h / SOP签收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 b="0">
                          <a:solidFill>
                            <a:srgbClr val="718096"/>
                          </a:solidFill>
                          <a:latin typeface="微软雅黑"/>
                        </a:defRPr>
                      </a:pPr>
                      <a:r>
                        <a:t>销售经理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</a:tr>
              <a:tr h="520000">
                <a:tc>
                  <a:txBody>
                    <a:bodyPr/>
                    <a:lstStyle/>
                    <a:p>
                      <a:pPr algn="l">
                        <a:defRPr sz="800" b="1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用户感知提升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defRPr sz="7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乘用车店/市区店用户感知提升（咖啡匹配等）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defRPr sz="700" b="0">
                          <a:solidFill>
                            <a:srgbClr val="805AD5"/>
                          </a:solidFill>
                          <a:latin typeface="微软雅黑"/>
                        </a:defRPr>
                      </a:pPr>
                      <a:r>
                        <a:t>首周每日检查 / 暗访≥85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 sz="800" b="0">
                          <a:solidFill>
                            <a:srgbClr val="718096"/>
                          </a:solidFill>
                          <a:latin typeface="微软雅黑"/>
                        </a:defRPr>
                      </a:pPr>
                      <a:r>
                        <a:t>店长</a:t>
                      </a:r>
                    </a:p>
                  </a:txBody>
                  <a:tcPr anchor="ctr"/>
                </a:tc>
              </a:tr>
              <a:tr h="520000">
                <a:tc>
                  <a:txBody>
                    <a:bodyPr/>
                    <a:lstStyle/>
                    <a:p>
                      <a:pPr algn="l">
                        <a:defRPr sz="800" b="1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商用EV话术分享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7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商用EV必讲话术分享（话术研讨+案例拆解）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700" b="0">
                          <a:solidFill>
                            <a:srgbClr val="805AD5"/>
                          </a:solidFill>
                          <a:latin typeface="微软雅黑"/>
                        </a:defRPr>
                      </a:pPr>
                      <a:r>
                        <a:t>每人掌握≥3套核心话术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 b="0">
                          <a:solidFill>
                            <a:srgbClr val="718096"/>
                          </a:solidFill>
                          <a:latin typeface="微软雅黑"/>
                        </a:defRPr>
                      </a:pPr>
                      <a:r>
                        <a:t>培训专员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300000" y="900000"/>
            <a:ext cx="5500000" cy="38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 b="1">
                <a:solidFill>
                  <a:srgbClr val="E53E3E"/>
                </a:solidFill>
                <a:latin typeface="微软雅黑"/>
              </a:defRPr>
            </a:pPr>
            <a:r>
              <a:t>第二周期考核+培训  5.6—5.10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300000" y="1350000"/>
          <a:ext cx="5499998" cy="2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618"/>
                <a:gridCol w="1984536"/>
                <a:gridCol w="1701030"/>
                <a:gridCol w="793814"/>
              </a:tblGrid>
              <a:tr h="520000">
                <a:tc>
                  <a:txBody>
                    <a:bodyPr/>
                    <a:lstStyle/>
                    <a:p>
                      <a:pPr algn="ctr">
                        <a:defRPr sz="9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任务</a:t>
                      </a:r>
                    </a:p>
                  </a:txBody>
                  <a:tcPr anchor="ctr"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9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执行内容</a:t>
                      </a:r>
                    </a:p>
                  </a:txBody>
                  <a:tcPr anchor="ctr"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9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标准/要求</a:t>
                      </a:r>
                    </a:p>
                  </a:txBody>
                  <a:tcPr anchor="ctr"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9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责任人</a:t>
                      </a:r>
                    </a:p>
                  </a:txBody>
                  <a:tcPr anchor="ctr">
                    <a:solidFill>
                      <a:srgbClr val="1B3A5C"/>
                    </a:solidFill>
                  </a:tcPr>
                </a:tc>
              </a:tr>
              <a:tr h="520000">
                <a:tc>
                  <a:txBody>
                    <a:bodyPr/>
                    <a:lstStyle/>
                    <a:p>
                      <a:pPr algn="l">
                        <a:defRPr sz="800" b="1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第二周期综合考核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7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综合考核（线上+线下）：线索+话术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700" b="0">
                          <a:solidFill>
                            <a:srgbClr val="E53E3E"/>
                          </a:solidFill>
                          <a:latin typeface="微软雅黑"/>
                        </a:defRPr>
                      </a:pPr>
                      <a:r>
                        <a:t>线上≥80 / 线下场景≥75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 b="0">
                          <a:solidFill>
                            <a:srgbClr val="718096"/>
                          </a:solidFill>
                          <a:latin typeface="微软雅黑"/>
                        </a:defRPr>
                      </a:pPr>
                      <a:r>
                        <a:t>销售经理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</a:tr>
              <a:tr h="520000">
                <a:tc>
                  <a:txBody>
                    <a:bodyPr/>
                    <a:lstStyle/>
                    <a:p>
                      <a:pPr algn="l">
                        <a:defRPr sz="800" b="1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星光730产品培训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defRPr sz="7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星光730新车全面解读（竞品对比+话术）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defRPr sz="700" b="0">
                          <a:solidFill>
                            <a:srgbClr val="E53E3E"/>
                          </a:solidFill>
                          <a:latin typeface="微软雅黑"/>
                        </a:defRPr>
                      </a:pPr>
                      <a:r>
                        <a:t>48h完成考核 / 通过率≥85%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 sz="800" b="0">
                          <a:solidFill>
                            <a:srgbClr val="718096"/>
                          </a:solidFill>
                          <a:latin typeface="微软雅黑"/>
                        </a:defRPr>
                      </a:pPr>
                      <a:r>
                        <a:t>培训专员</a:t>
                      </a:r>
                    </a:p>
                  </a:txBody>
                  <a:tcPr anchor="ctr"/>
                </a:tc>
              </a:tr>
              <a:tr h="520000">
                <a:tc>
                  <a:txBody>
                    <a:bodyPr/>
                    <a:lstStyle/>
                    <a:p>
                      <a:pPr algn="l">
                        <a:defRPr sz="800" b="1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扬光话术检核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7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26款扬光必讲话术检核（逐人过关制）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700" b="0">
                          <a:solidFill>
                            <a:srgbClr val="E53E3E"/>
                          </a:solidFill>
                          <a:latin typeface="微软雅黑"/>
                        </a:defRPr>
                      </a:pPr>
                      <a:r>
                        <a:t>关键卖点覆盖率100%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 b="0">
                          <a:solidFill>
                            <a:srgbClr val="718096"/>
                          </a:solidFill>
                          <a:latin typeface="微软雅黑"/>
                        </a:defRPr>
                      </a:pPr>
                      <a:r>
                        <a:t>销售经理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2_图片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lide2_图片_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"/>
            <a:ext cx="12189460" cy="68573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0505" y="278973"/>
            <a:ext cx="9835377" cy="46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800" b="1">
                <a:solidFill>
                  <a:srgbClr val="1B3A5C"/>
                </a:solidFill>
                <a:latin typeface="微软雅黑"/>
              </a:defRPr>
            </a:pPr>
            <a:r>
              <a:t>执行方案详情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00" y="900000"/>
            <a:ext cx="5500000" cy="38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 b="1">
                <a:solidFill>
                  <a:srgbClr val="E8792F"/>
                </a:solidFill>
                <a:latin typeface="微软雅黑"/>
              </a:defRPr>
            </a:pPr>
            <a:r>
              <a:t>五感体验+乘用化第三/四项  5.13—5.19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0000" y="1350000"/>
          <a:ext cx="5499998" cy="2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618"/>
                <a:gridCol w="1984536"/>
                <a:gridCol w="1701030"/>
                <a:gridCol w="793814"/>
              </a:tblGrid>
              <a:tr h="520000">
                <a:tc>
                  <a:txBody>
                    <a:bodyPr/>
                    <a:lstStyle/>
                    <a:p>
                      <a:pPr algn="ctr">
                        <a:defRPr sz="9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任务</a:t>
                      </a:r>
                    </a:p>
                  </a:txBody>
                  <a:tcPr anchor="ctr"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9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执行内容</a:t>
                      </a:r>
                    </a:p>
                  </a:txBody>
                  <a:tcPr anchor="ctr"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9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标准/要求</a:t>
                      </a:r>
                    </a:p>
                  </a:txBody>
                  <a:tcPr anchor="ctr"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9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责任人</a:t>
                      </a:r>
                    </a:p>
                  </a:txBody>
                  <a:tcPr anchor="ctr">
                    <a:solidFill>
                      <a:srgbClr val="1B3A5C"/>
                    </a:solidFill>
                  </a:tcPr>
                </a:tc>
              </a:tr>
              <a:tr h="520000">
                <a:tc>
                  <a:txBody>
                    <a:bodyPr/>
                    <a:lstStyle/>
                    <a:p>
                      <a:pPr algn="l">
                        <a:defRPr sz="800" b="1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五感体验设计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7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门店五感体验设计（视/听/嗅/触/味，一店一方案）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700" b="0">
                          <a:solidFill>
                            <a:srgbClr val="E8792F"/>
                          </a:solidFill>
                          <a:latin typeface="微软雅黑"/>
                        </a:defRPr>
                      </a:pPr>
                      <a:r>
                        <a:t>每店输出方案 / 评审通过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 b="0">
                          <a:solidFill>
                            <a:srgbClr val="718096"/>
                          </a:solidFill>
                          <a:latin typeface="微软雅黑"/>
                        </a:defRPr>
                      </a:pPr>
                      <a:r>
                        <a:t>店长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</a:tr>
              <a:tr h="520000">
                <a:tc>
                  <a:txBody>
                    <a:bodyPr/>
                    <a:lstStyle/>
                    <a:p>
                      <a:pPr algn="l">
                        <a:defRPr sz="800" b="1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宏光EV话术检核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defRPr sz="7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宏光EV必讲话术检核（逐人过关制）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defRPr sz="700" b="0">
                          <a:solidFill>
                            <a:srgbClr val="E8792F"/>
                          </a:solidFill>
                          <a:latin typeface="微软雅黑"/>
                        </a:defRPr>
                      </a:pPr>
                      <a:r>
                        <a:t>全员通过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 sz="800" b="0">
                          <a:solidFill>
                            <a:srgbClr val="718096"/>
                          </a:solidFill>
                          <a:latin typeface="微软雅黑"/>
                        </a:defRPr>
                      </a:pPr>
                      <a:r>
                        <a:t>培训专员</a:t>
                      </a:r>
                    </a:p>
                  </a:txBody>
                  <a:tcPr anchor="ctr"/>
                </a:tc>
              </a:tr>
              <a:tr h="520000">
                <a:tc>
                  <a:txBody>
                    <a:bodyPr/>
                    <a:lstStyle/>
                    <a:p>
                      <a:pPr algn="l">
                        <a:defRPr sz="800" b="1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乘用化第三/四大项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7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乘用化26项第三/四大项系统推进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700" b="0">
                          <a:solidFill>
                            <a:srgbClr val="E8792F"/>
                          </a:solidFill>
                          <a:latin typeface="微软雅黑"/>
                        </a:defRPr>
                      </a:pPr>
                      <a:r>
                        <a:t>按清单逐项 / 完成率≥80%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 b="0">
                          <a:solidFill>
                            <a:srgbClr val="718096"/>
                          </a:solidFill>
                          <a:latin typeface="微软雅黑"/>
                        </a:defRPr>
                      </a:pPr>
                      <a:r>
                        <a:t>销售经理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300000" y="900000"/>
            <a:ext cx="5500000" cy="38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 b="1">
                <a:solidFill>
                  <a:srgbClr val="D69E2E"/>
                </a:solidFill>
                <a:latin typeface="微软雅黑"/>
              </a:defRPr>
            </a:pPr>
            <a:r>
              <a:t>峰值管理/惊喜时刻  5.20—5.30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300000" y="1350000"/>
          <a:ext cx="5499998" cy="215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618"/>
                <a:gridCol w="1984536"/>
                <a:gridCol w="1701030"/>
                <a:gridCol w="793814"/>
              </a:tblGrid>
              <a:tr h="430000">
                <a:tc>
                  <a:txBody>
                    <a:bodyPr/>
                    <a:lstStyle/>
                    <a:p>
                      <a:pPr algn="ctr">
                        <a:defRPr sz="9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任务</a:t>
                      </a:r>
                    </a:p>
                  </a:txBody>
                  <a:tcPr anchor="ctr"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9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执行内容</a:t>
                      </a:r>
                    </a:p>
                  </a:txBody>
                  <a:tcPr anchor="ctr"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9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标准/要求</a:t>
                      </a:r>
                    </a:p>
                  </a:txBody>
                  <a:tcPr anchor="ctr"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9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责任人</a:t>
                      </a:r>
                    </a:p>
                  </a:txBody>
                  <a:tcPr anchor="ctr">
                    <a:solidFill>
                      <a:srgbClr val="1B3A5C"/>
                    </a:solidFill>
                  </a:tcPr>
                </a:tc>
              </a:tr>
              <a:tr h="430000">
                <a:tc>
                  <a:txBody>
                    <a:bodyPr/>
                    <a:lstStyle/>
                    <a:p>
                      <a:pPr algn="l">
                        <a:defRPr sz="800" b="1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惊喜时刻设计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7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门店惊喜时刻设计（一店一方案，峰值体验打造）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700" b="0">
                          <a:solidFill>
                            <a:srgbClr val="D69E2E"/>
                          </a:solidFill>
                          <a:latin typeface="微软雅黑"/>
                        </a:defRPr>
                      </a:pPr>
                      <a:r>
                        <a:t>每店输出方案 / 首周落地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 b="0">
                          <a:solidFill>
                            <a:srgbClr val="718096"/>
                          </a:solidFill>
                          <a:latin typeface="微软雅黑"/>
                        </a:defRPr>
                      </a:pPr>
                      <a:r>
                        <a:t>店长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</a:tr>
              <a:tr h="430000">
                <a:tc>
                  <a:txBody>
                    <a:bodyPr/>
                    <a:lstStyle/>
                    <a:p>
                      <a:pPr algn="l">
                        <a:defRPr sz="800" b="1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落地执行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defRPr sz="7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惊喜时刻方案落地执行+首轮效果反馈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defRPr sz="700" b="0">
                          <a:solidFill>
                            <a:srgbClr val="D69E2E"/>
                          </a:solidFill>
                          <a:latin typeface="微软雅黑"/>
                        </a:defRPr>
                      </a:pPr>
                      <a:r>
                        <a:t>每日检查 / 客户反馈采集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 sz="800" b="0">
                          <a:solidFill>
                            <a:srgbClr val="718096"/>
                          </a:solidFill>
                          <a:latin typeface="微软雅黑"/>
                        </a:defRPr>
                      </a:pPr>
                      <a:r>
                        <a:t>销售经理</a:t>
                      </a:r>
                    </a:p>
                  </a:txBody>
                  <a:tcPr anchor="ctr"/>
                </a:tc>
              </a:tr>
              <a:tr h="430000">
                <a:tc>
                  <a:txBody>
                    <a:bodyPr/>
                    <a:lstStyle/>
                    <a:p>
                      <a:pPr algn="l">
                        <a:defRPr sz="800" b="1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价值顾问转型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7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"参数专家"→"价值顾问"培训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700" b="0">
                          <a:solidFill>
                            <a:srgbClr val="D69E2E"/>
                          </a:solidFill>
                          <a:latin typeface="微软雅黑"/>
                        </a:defRPr>
                      </a:pPr>
                      <a:r>
                        <a:t>培训≥3h / 角色扮演≥2轮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 b="0">
                          <a:solidFill>
                            <a:srgbClr val="718096"/>
                          </a:solidFill>
                          <a:latin typeface="微软雅黑"/>
                        </a:defRPr>
                      </a:pPr>
                      <a:r>
                        <a:t>销售经理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</a:tr>
              <a:tr h="430000">
                <a:tc>
                  <a:txBody>
                    <a:bodyPr/>
                    <a:lstStyle/>
                    <a:p>
                      <a:pPr algn="l">
                        <a:defRPr sz="800" b="1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第5代宏光MINI培训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defRPr sz="7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第5代宏光MINI全系产品培训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defRPr sz="700" b="0">
                          <a:solidFill>
                            <a:srgbClr val="D69E2E"/>
                          </a:solidFill>
                          <a:latin typeface="微软雅黑"/>
                        </a:defRPr>
                      </a:pPr>
                      <a:r>
                        <a:t>48h线上考核 / 通过率≥85%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 sz="800" b="0">
                          <a:solidFill>
                            <a:srgbClr val="718096"/>
                          </a:solidFill>
                          <a:latin typeface="微软雅黑"/>
                        </a:defRPr>
                      </a:pPr>
                      <a:r>
                        <a:t>培训专员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2_图片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lide2_图片_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"/>
            <a:ext cx="12189460" cy="68573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0505" y="278973"/>
            <a:ext cx="9835377" cy="46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800" b="1">
                <a:solidFill>
                  <a:srgbClr val="1B3A5C"/>
                </a:solidFill>
                <a:latin typeface="微软雅黑"/>
              </a:defRPr>
            </a:pPr>
            <a:r>
              <a:t>执行方案详情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00" y="900000"/>
            <a:ext cx="5500000" cy="38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 b="1">
                <a:solidFill>
                  <a:srgbClr val="2D6A9F"/>
                </a:solidFill>
                <a:latin typeface="微软雅黑"/>
              </a:defRPr>
            </a:pPr>
            <a:r>
              <a:t>体系建设期  6.1—6.15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0000" y="1350000"/>
          <a:ext cx="5499998" cy="215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618"/>
                <a:gridCol w="1984536"/>
                <a:gridCol w="1701030"/>
                <a:gridCol w="793814"/>
              </a:tblGrid>
              <a:tr h="430000">
                <a:tc>
                  <a:txBody>
                    <a:bodyPr/>
                    <a:lstStyle/>
                    <a:p>
                      <a:pPr algn="ctr">
                        <a:defRPr sz="9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任务</a:t>
                      </a:r>
                    </a:p>
                  </a:txBody>
                  <a:tcPr anchor="ctr"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9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执行内容</a:t>
                      </a:r>
                    </a:p>
                  </a:txBody>
                  <a:tcPr anchor="ctr"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9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标准/要求</a:t>
                      </a:r>
                    </a:p>
                  </a:txBody>
                  <a:tcPr anchor="ctr"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9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责任人</a:t>
                      </a:r>
                    </a:p>
                  </a:txBody>
                  <a:tcPr anchor="ctr">
                    <a:solidFill>
                      <a:srgbClr val="1B3A5C"/>
                    </a:solidFill>
                  </a:tcPr>
                </a:tc>
              </a:tr>
              <a:tr h="430000">
                <a:tc>
                  <a:txBody>
                    <a:bodyPr/>
                    <a:lstStyle/>
                    <a:p>
                      <a:pPr algn="l">
                        <a:defRPr sz="800" b="1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标杆店机制建立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7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建立体系标杆店机制（评选标准/评分/奖励）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700" b="0">
                          <a:solidFill>
                            <a:srgbClr val="2D6A9F"/>
                          </a:solidFill>
                          <a:latin typeface="微软雅黑"/>
                        </a:defRPr>
                      </a:pPr>
                      <a:r>
                        <a:t>方案经管理层审批通过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 b="0">
                          <a:solidFill>
                            <a:srgbClr val="718096"/>
                          </a:solidFill>
                          <a:latin typeface="微软雅黑"/>
                        </a:defRPr>
                      </a:pPr>
                      <a:r>
                        <a:t>销售总监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</a:tr>
              <a:tr h="430000">
                <a:tc>
                  <a:txBody>
                    <a:bodyPr/>
                    <a:lstStyle/>
                    <a:p>
                      <a:pPr algn="l">
                        <a:defRPr sz="800" b="1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考核标准建立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defRPr sz="7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标杆店考核标准（服务/销售/管理/满意度）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defRPr sz="700" b="0">
                          <a:solidFill>
                            <a:srgbClr val="2D6A9F"/>
                          </a:solidFill>
                          <a:latin typeface="微软雅黑"/>
                        </a:defRPr>
                      </a:pPr>
                      <a:r>
                        <a:t>维度≥5项 / 有明确标准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 sz="800" b="0">
                          <a:solidFill>
                            <a:srgbClr val="718096"/>
                          </a:solidFill>
                          <a:latin typeface="微软雅黑"/>
                        </a:defRPr>
                      </a:pPr>
                      <a:r>
                        <a:t>销售总监</a:t>
                      </a:r>
                    </a:p>
                  </a:txBody>
                  <a:tcPr anchor="ctr"/>
                </a:tc>
              </a:tr>
              <a:tr h="430000">
                <a:tc>
                  <a:txBody>
                    <a:bodyPr/>
                    <a:lstStyle/>
                    <a:p>
                      <a:pPr algn="l">
                        <a:defRPr sz="800" b="1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荣光EV产品检核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7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荣光EV产品检核（一对一口述+场景）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700" b="0">
                          <a:solidFill>
                            <a:srgbClr val="2D6A9F"/>
                          </a:solidFill>
                          <a:latin typeface="微软雅黑"/>
                        </a:defRPr>
                      </a:pPr>
                      <a:r>
                        <a:t>随机5题 正确率≥80%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 b="0">
                          <a:solidFill>
                            <a:srgbClr val="718096"/>
                          </a:solidFill>
                          <a:latin typeface="微软雅黑"/>
                        </a:defRPr>
                      </a:pPr>
                      <a:r>
                        <a:t>培训专员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</a:tr>
              <a:tr h="430000">
                <a:tc>
                  <a:txBody>
                    <a:bodyPr/>
                    <a:lstStyle/>
                    <a:p>
                      <a:pPr algn="l">
                        <a:defRPr sz="800" b="1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货车话术检核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defRPr sz="7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货车必讲话术检核（逐人过关制）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defRPr sz="700" b="0">
                          <a:solidFill>
                            <a:srgbClr val="2D6A9F"/>
                          </a:solidFill>
                          <a:latin typeface="微软雅黑"/>
                        </a:defRPr>
                      </a:pPr>
                      <a:r>
                        <a:t>全员通过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 sz="800" b="0">
                          <a:solidFill>
                            <a:srgbClr val="718096"/>
                          </a:solidFill>
                          <a:latin typeface="微软雅黑"/>
                        </a:defRPr>
                      </a:pPr>
                      <a:r>
                        <a:t>培训专员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300000" y="900000"/>
            <a:ext cx="5500000" cy="38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 b="1">
                <a:solidFill>
                  <a:srgbClr val="E8792F"/>
                </a:solidFill>
                <a:latin typeface="微软雅黑"/>
              </a:defRPr>
            </a:pPr>
            <a:r>
              <a:t>收官评定  6.16—6.30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300000" y="1350000"/>
          <a:ext cx="5499998" cy="2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618"/>
                <a:gridCol w="1984536"/>
                <a:gridCol w="1701030"/>
                <a:gridCol w="793814"/>
              </a:tblGrid>
              <a:tr h="520000">
                <a:tc>
                  <a:txBody>
                    <a:bodyPr/>
                    <a:lstStyle/>
                    <a:p>
                      <a:pPr algn="ctr">
                        <a:defRPr sz="9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任务</a:t>
                      </a:r>
                    </a:p>
                  </a:txBody>
                  <a:tcPr anchor="ctr"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9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执行内容</a:t>
                      </a:r>
                    </a:p>
                  </a:txBody>
                  <a:tcPr anchor="ctr"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9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标准/要求</a:t>
                      </a:r>
                    </a:p>
                  </a:txBody>
                  <a:tcPr anchor="ctr"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9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责任人</a:t>
                      </a:r>
                    </a:p>
                  </a:txBody>
                  <a:tcPr anchor="ctr">
                    <a:solidFill>
                      <a:srgbClr val="1B3A5C"/>
                    </a:solidFill>
                  </a:tcPr>
                </a:tc>
              </a:tr>
              <a:tr h="520000">
                <a:tc>
                  <a:txBody>
                    <a:bodyPr/>
                    <a:lstStyle/>
                    <a:p>
                      <a:pPr algn="l">
                        <a:defRPr sz="800" b="1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标杆店初评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7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标杆店初评（数据采集+评分+排名+结果呈现）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700" b="0">
                          <a:solidFill>
                            <a:srgbClr val="E8792F"/>
                          </a:solidFill>
                          <a:latin typeface="微软雅黑"/>
                        </a:defRPr>
                      </a:pPr>
                      <a:r>
                        <a:t>全部门店参评 / 数据完整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 b="0">
                          <a:solidFill>
                            <a:srgbClr val="718096"/>
                          </a:solidFill>
                          <a:latin typeface="微软雅黑"/>
                        </a:defRPr>
                      </a:pPr>
                      <a:r>
                        <a:t>销售总监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</a:tr>
              <a:tr h="520000">
                <a:tc>
                  <a:txBody>
                    <a:bodyPr/>
                    <a:lstStyle/>
                    <a:p>
                      <a:pPr algn="l">
                        <a:defRPr sz="800" b="1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顾问能力评定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defRPr sz="7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顾问能力等级评定（综合Q2全部考核+业绩）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defRPr sz="700" b="0">
                          <a:solidFill>
                            <a:srgbClr val="E8792F"/>
                          </a:solidFill>
                          <a:latin typeface="微软雅黑"/>
                        </a:defRPr>
                      </a:pPr>
                      <a:r>
                        <a:t>全季度数据综合评定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 sz="800" b="0">
                          <a:solidFill>
                            <a:srgbClr val="718096"/>
                          </a:solidFill>
                          <a:latin typeface="微软雅黑"/>
                        </a:defRPr>
                      </a:pPr>
                      <a:r>
                        <a:t>销售经理</a:t>
                      </a:r>
                    </a:p>
                  </a:txBody>
                  <a:tcPr anchor="ctr"/>
                </a:tc>
              </a:tr>
              <a:tr h="520000">
                <a:tc>
                  <a:txBody>
                    <a:bodyPr/>
                    <a:lstStyle/>
                    <a:p>
                      <a:pPr algn="l">
                        <a:defRPr sz="800" b="1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评定结果公示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7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评定结果公示+Q3计划衔接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700" b="0">
                          <a:solidFill>
                            <a:srgbClr val="E8792F"/>
                          </a:solidFill>
                          <a:latin typeface="微软雅黑"/>
                        </a:defRPr>
                      </a:pPr>
                      <a:r>
                        <a:t>完整评定报告+改进方向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800" b="0">
                          <a:solidFill>
                            <a:srgbClr val="718096"/>
                          </a:solidFill>
                          <a:latin typeface="微软雅黑"/>
                        </a:defRPr>
                      </a:pPr>
                      <a:r>
                        <a:t>销售总监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2_图片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lide2_图片_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"/>
            <a:ext cx="12189460" cy="68573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0505" y="278973"/>
            <a:ext cx="5000000" cy="46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800" b="1">
                <a:solidFill>
                  <a:srgbClr val="1B3A5C"/>
                </a:solidFill>
                <a:latin typeface="微软雅黑"/>
              </a:defRPr>
            </a:pPr>
            <a:r>
              <a:t>对镜考核机制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00000" y="350000"/>
            <a:ext cx="5500000" cy="35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200" b="0">
                <a:solidFill>
                  <a:srgbClr val="718096"/>
                </a:solidFill>
                <a:latin typeface="微软雅黑"/>
              </a:defRPr>
            </a:pPr>
            <a:r>
              <a:t>培训 → 考核 → 复训 → 再考核 闭环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0000" y="950000"/>
            <a:ext cx="2150000" cy="3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 b="1">
                <a:solidFill>
                  <a:srgbClr val="2D6A9F"/>
                </a:solidFill>
                <a:latin typeface="微软雅黑"/>
              </a:defRPr>
            </a:pPr>
            <a:r>
              <a:t>产品知识  25%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0000" y="1350000"/>
            <a:ext cx="2150000" cy="48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>
                <a:solidFill>
                  <a:srgbClr val="2D3748"/>
                </a:solidFill>
                <a:latin typeface="微软雅黑"/>
              </a:defRPr>
            </a:pPr>
            <a:r>
              <a:t>· 新车型线上考核≥80分</a:t>
            </a:r>
            <a:br/>
            <a:r>
              <a:t>· 必讲话术一对一检核</a:t>
            </a:r>
            <a:br/>
            <a:r>
              <a:t>· 逐人过关制</a:t>
            </a:r>
            <a:br/>
            <a:r>
              <a:t>· 题库每月更新</a:t>
            </a:r>
            <a:br/>
            <a:r>
              <a:t>· 缤果S/星光/荣光/</a:t>
            </a:r>
            <a:br/>
            <a:r>
              <a:t>  宏光全系覆盖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50000" y="950000"/>
            <a:ext cx="2150000" cy="3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 b="1">
                <a:solidFill>
                  <a:srgbClr val="38A169"/>
                </a:solidFill>
                <a:latin typeface="微软雅黑"/>
              </a:defRPr>
            </a:pPr>
            <a:r>
              <a:t>流程执行  25%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50000" y="1350000"/>
            <a:ext cx="2150000" cy="48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>
                <a:solidFill>
                  <a:srgbClr val="2D3748"/>
                </a:solidFill>
                <a:latin typeface="微软雅黑"/>
              </a:defRPr>
            </a:pPr>
            <a:r>
              <a:t>· 体验/议价/交付流程</a:t>
            </a:r>
            <a:br/>
            <a:r>
              <a:t>  实操暗访+模拟打分</a:t>
            </a:r>
            <a:br/>
            <a:r>
              <a:t>· 接待全流程评分≥80</a:t>
            </a:r>
            <a:br/>
            <a:r>
              <a:t>· 关键环节零失分</a:t>
            </a:r>
            <a:br/>
            <a:r>
              <a:t>· 流程SOP执行率100%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0000" y="950000"/>
            <a:ext cx="2150000" cy="3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 b="1">
                <a:solidFill>
                  <a:srgbClr val="E8792F"/>
                </a:solidFill>
                <a:latin typeface="微软雅黑"/>
              </a:defRPr>
            </a:pPr>
            <a:r>
              <a:t>线索管理  20%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00000" y="1350000"/>
            <a:ext cx="2150000" cy="48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>
                <a:solidFill>
                  <a:srgbClr val="2D3748"/>
                </a:solidFill>
                <a:latin typeface="微软雅黑"/>
              </a:defRPr>
            </a:pPr>
            <a:r>
              <a:t>· 24h首次跟进率≥95%</a:t>
            </a:r>
            <a:br/>
            <a:r>
              <a:t>· 48h建档率100%</a:t>
            </a:r>
            <a:br/>
            <a:r>
              <a:t>· 转化率月环比+5%</a:t>
            </a:r>
            <a:br/>
            <a:r>
              <a:t>· DMS/CRM数据直采</a:t>
            </a:r>
            <a:br/>
            <a:r>
              <a:t>· 每周通报+月度统计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50000" y="950000"/>
            <a:ext cx="2150000" cy="3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 b="1">
                <a:solidFill>
                  <a:srgbClr val="805AD5"/>
                </a:solidFill>
                <a:latin typeface="微软雅黑"/>
              </a:defRPr>
            </a:pPr>
            <a:r>
              <a:t>体验创新  15%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50000" y="1350000"/>
            <a:ext cx="2150000" cy="48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>
                <a:solidFill>
                  <a:srgbClr val="2D3748"/>
                </a:solidFill>
                <a:latin typeface="微软雅黑"/>
              </a:defRPr>
            </a:pPr>
            <a:r>
              <a:t>· 五感体验方案输出</a:t>
            </a:r>
            <a:br/>
            <a:r>
              <a:t>· 惊喜时刻设计落地</a:t>
            </a:r>
            <a:br/>
            <a:r>
              <a:t>· 差异化服务执行到位</a:t>
            </a:r>
            <a:br/>
            <a:r>
              <a:t>· 客户峰值体验评分</a:t>
            </a:r>
            <a:br/>
            <a:r>
              <a:t>· 一店一方案 暗访≥85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00000" y="950000"/>
            <a:ext cx="2150000" cy="3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 b="1">
                <a:solidFill>
                  <a:srgbClr val="D69E2E"/>
                </a:solidFill>
                <a:latin typeface="微软雅黑"/>
              </a:defRPr>
            </a:pPr>
            <a:r>
              <a:t>成长发展  15%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00000" y="1350000"/>
            <a:ext cx="2150000" cy="48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>
                <a:solidFill>
                  <a:srgbClr val="2D3748"/>
                </a:solidFill>
                <a:latin typeface="微软雅黑"/>
              </a:defRPr>
            </a:pPr>
            <a:r>
              <a:t>· 培训出勤率100%</a:t>
            </a:r>
            <a:br/>
            <a:r>
              <a:t>· Q2至少2次案例分享</a:t>
            </a:r>
            <a:br/>
            <a:r>
              <a:t>· 价值顾问转型评分</a:t>
            </a:r>
            <a:br/>
            <a:r>
              <a:t>· 全勤加分</a:t>
            </a:r>
            <a:br/>
            <a:r>
              <a:t>· 缺席≥2次取消评优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2_图片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lide2_图片_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"/>
            <a:ext cx="12189460" cy="68573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0505" y="278973"/>
            <a:ext cx="9835377" cy="46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800" b="1">
                <a:solidFill>
                  <a:srgbClr val="1B3A5C"/>
                </a:solidFill>
                <a:latin typeface="微软雅黑"/>
              </a:defRPr>
            </a:pPr>
            <a:r>
              <a:t>考核标准与结果应用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00000" y="1000000"/>
          <a:ext cx="11399996" cy="31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6666"/>
                <a:gridCol w="2026666"/>
                <a:gridCol w="1393333"/>
                <a:gridCol w="1773333"/>
                <a:gridCol w="1266666"/>
                <a:gridCol w="886666"/>
                <a:gridCol w="2786666"/>
              </a:tblGrid>
              <a:tr h="520000">
                <a:tc>
                  <a:txBody>
                    <a:bodyPr/>
                    <a:lstStyle/>
                    <a:p>
                      <a:pPr algn="ctr">
                        <a:defRPr sz="10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维度</a:t>
                      </a:r>
                    </a:p>
                  </a:txBody>
                  <a:tcPr anchor="ctr"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考核项目</a:t>
                      </a:r>
                    </a:p>
                  </a:txBody>
                  <a:tcPr anchor="ctr"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方式</a:t>
                      </a:r>
                    </a:p>
                  </a:txBody>
                  <a:tcPr anchor="ctr"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达标标准</a:t>
                      </a:r>
                    </a:p>
                  </a:txBody>
                  <a:tcPr anchor="ctr"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频次</a:t>
                      </a:r>
                    </a:p>
                  </a:txBody>
                  <a:tcPr anchor="ctr"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权重</a:t>
                      </a:r>
                    </a:p>
                  </a:txBody>
                  <a:tcPr anchor="ctr"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结果应用</a:t>
                      </a:r>
                    </a:p>
                  </a:txBody>
                  <a:tcPr anchor="ctr">
                    <a:solidFill>
                      <a:srgbClr val="1B3A5C"/>
                    </a:solidFill>
                  </a:tcPr>
                </a:tc>
              </a:tr>
              <a:tr h="520000"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产品知识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新车型考核</a:t>
                      </a:r>
                      <a:br/>
                      <a:r>
                        <a:t>(全系覆盖)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线上题库+</a:t>
                      </a:r>
                      <a:br/>
                      <a:r>
                        <a:t>一对一口述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线上≥80分</a:t>
                      </a:r>
                      <a:br/>
                      <a:r>
                        <a:t>口述覆盖100%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每月/</a:t>
                      </a:r>
                      <a:br/>
                      <a:r>
                        <a:t>每两周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25%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不合格3日补考</a:t>
                      </a:r>
                      <a:br/>
                      <a:r>
                        <a:t>连续2次降级</a:t>
                      </a:r>
                    </a:p>
                  </a:txBody>
                  <a:tcPr anchor="ctr"/>
                </a:tc>
              </a:tr>
              <a:tr h="520000"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流程执行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体验/议价/交付</a:t>
                      </a:r>
                      <a:br/>
                      <a:r>
                        <a:t>全流程实操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暗访+模拟</a:t>
                      </a:r>
                      <a:br/>
                      <a:r>
                        <a:t>打分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≥80分</a:t>
                      </a:r>
                      <a:br/>
                      <a:r>
                        <a:t>关键项零失分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每月暗访</a:t>
                      </a:r>
                      <a:br/>
                      <a:r>
                        <a:t>每两周模拟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25%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≥90优秀奖励</a:t>
                      </a:r>
                      <a:br/>
                      <a:r>
                        <a:t>&lt;60约谈+降岗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</a:tr>
              <a:tr h="520000"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线索管理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线索跟进</a:t>
                      </a:r>
                      <a:br/>
                      <a:r>
                        <a:t>+转化率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系统数据</a:t>
                      </a:r>
                      <a:br/>
                      <a:r>
                        <a:t>+月度统计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24h跟进≥95%</a:t>
                      </a:r>
                      <a:br/>
                      <a:r>
                        <a:t>转化率月+5%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每周/月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20%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超额奖励</a:t>
                      </a:r>
                      <a:br/>
                      <a:r>
                        <a:t>每低1%扣0.5分</a:t>
                      </a:r>
                    </a:p>
                  </a:txBody>
                  <a:tcPr anchor="ctr"/>
                </a:tc>
              </a:tr>
              <a:tr h="520000"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体验创新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五感+惊喜时刻</a:t>
                      </a:r>
                      <a:br/>
                      <a:r>
                        <a:t>+差异化服务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方案评审+</a:t>
                      </a:r>
                      <a:br/>
                      <a:r>
                        <a:t>暗访评分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方案评审通过</a:t>
                      </a:r>
                      <a:br/>
                      <a:r>
                        <a:t>暗访≥85分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方案月评</a:t>
                      </a:r>
                      <a:br/>
                      <a:r>
                        <a:t>暗访月检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15%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优秀全网推广</a:t>
                      </a:r>
                      <a:br/>
                      <a:r>
                        <a:t>未达标限期整改</a:t>
                      </a:r>
                    </a:p>
                  </a:txBody>
                  <a:tcPr anchor="ctr">
                    <a:solidFill>
                      <a:srgbClr val="F5F7FA"/>
                    </a:solidFill>
                  </a:tcPr>
                </a:tc>
              </a:tr>
              <a:tr h="520000"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成长发展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出勤+案例分享</a:t>
                      </a:r>
                      <a:br/>
                      <a:r>
                        <a:t>+价值顾问转型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签到+评分</a:t>
                      </a:r>
                      <a:br/>
                      <a:r>
                        <a:t>+角色扮演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出勤100%</a:t>
                      </a:r>
                      <a:br/>
                      <a:r>
                        <a:t>Q2≥2次分享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每次/月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15%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defRPr sz="900" b="0">
                          <a:solidFill>
                            <a:srgbClr val="2D3748"/>
                          </a:solidFill>
                          <a:latin typeface="微软雅黑"/>
                        </a:defRPr>
                      </a:pPr>
                      <a:r>
                        <a:t>全勤加分</a:t>
                      </a:r>
                      <a:br/>
                      <a:r>
                        <a:t>缺席≥2取消评优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